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8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91" r:id="rId29"/>
    <p:sldId id="292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90" autoAdjust="0"/>
  </p:normalViewPr>
  <p:slideViewPr>
    <p:cSldViewPr>
      <p:cViewPr varScale="1">
        <p:scale>
          <a:sx n="53" d="100"/>
          <a:sy n="53" d="100"/>
        </p:scale>
        <p:origin x="9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a) </a:t>
            </a:r>
            <a:r>
              <a:rPr lang="sr-Latn-CS" dirty="0"/>
              <a:t>Ista svojstva šava i osnovnog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Specijalne elektrode čiji je hemijski sastav sličan osnovnom materijalu.</a:t>
            </a:r>
          </a:p>
          <a:p>
            <a:r>
              <a:rPr lang="sr-Latn-CS" dirty="0"/>
              <a:t>Nakon zavarivanja hlađenje do 150 – 200</a:t>
            </a:r>
            <a:r>
              <a:rPr lang="sr-Latn-CS" baseline="30000" dirty="0"/>
              <a:t>o</a:t>
            </a:r>
            <a:r>
              <a:rPr lang="sr-Latn-CS" dirty="0"/>
              <a:t>C, pa žarenje na 900</a:t>
            </a:r>
            <a:r>
              <a:rPr lang="sr-Latn-CS" baseline="30000" dirty="0"/>
              <a:t>o</a:t>
            </a:r>
            <a:r>
              <a:rPr lang="sr-Latn-CS" dirty="0"/>
              <a:t>C, nakon toga hlađenje u (ugašenoj) peći do 600</a:t>
            </a:r>
            <a:r>
              <a:rPr lang="sr-Latn-CS" baseline="30000" dirty="0"/>
              <a:t>o</a:t>
            </a:r>
            <a:r>
              <a:rPr lang="sr-Latn-CS" dirty="0"/>
              <a:t>C i hlađenje na vazduhu.</a:t>
            </a:r>
          </a:p>
          <a:p>
            <a:r>
              <a:rPr lang="sr-Latn-CS" dirty="0"/>
              <a:t>Postoji ograničenje veličine radnog predmeta zbog veličine komore peći.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b) </a:t>
            </a:r>
            <a:r>
              <a:rPr lang="sr-Latn-CS" dirty="0"/>
              <a:t>Šav i osnovni materijal nemaju ista svojstva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sr-Latn-CS" dirty="0"/>
              <a:t>Koriste se austenitne elektrode, zbog veće mogućnosti apsorbovanja vodonika.</a:t>
            </a:r>
          </a:p>
          <a:p>
            <a:r>
              <a:rPr lang="sr-Latn-CS" dirty="0"/>
              <a:t>Time se vodonik povlači iz ZUT-a i smanjuje uticaj na nastali martenzit.</a:t>
            </a:r>
          </a:p>
          <a:p>
            <a:r>
              <a:rPr lang="sr-Latn-CS" dirty="0"/>
              <a:t>“Svesno” se prihvata martenzit u ZUT-u, koji je manje zasićen vodonikom u odnosu na slučaj da se ne koristi austenitna elektroda.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u="sng" dirty="0"/>
              <a:t>Zavarljivost feritnih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Sadrže 0,15-0,25% C i 16-30% Cr</a:t>
            </a:r>
            <a:r>
              <a:rPr lang="en-US" dirty="0"/>
              <a:t>,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Ti, Al, Si, </a:t>
            </a:r>
            <a:r>
              <a:rPr lang="en-US" dirty="0" err="1"/>
              <a:t>Nb</a:t>
            </a:r>
            <a:r>
              <a:rPr lang="en-US" dirty="0"/>
              <a:t>,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-</a:t>
            </a:r>
            <a:r>
              <a:rPr lang="en-US" dirty="0" err="1"/>
              <a:t>geni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sr-Latn-CS" dirty="0"/>
              <a:t>.</a:t>
            </a:r>
          </a:p>
          <a:p>
            <a:r>
              <a:rPr lang="sr-Latn-CS" dirty="0"/>
              <a:t>Otporni su na: kiseline (azotnu iz prehrambenih proizvoda), sumporne gasove...</a:t>
            </a:r>
          </a:p>
          <a:p>
            <a:r>
              <a:rPr lang="sr-Latn-CS" dirty="0"/>
              <a:t>Namenjeni su za: izduvne cevi motornih vozila, dekorativne elemente u automobilskoj industriji i građevinarstvu, izmenjivače toplote, delovi peći i grejača...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Zbog niskog sadržaja C ne ojačavaju termičkom obradom (kaljenjem) već</a:t>
            </a:r>
            <a:r>
              <a:rPr lang="en-US" dirty="0"/>
              <a:t> </a:t>
            </a:r>
            <a:r>
              <a:rPr lang="sr-Latn-CS" dirty="0"/>
              <a:t>plastičnom deformacijom, a omekšavaju se žarenjem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750-850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sr-Latn-CS" dirty="0"/>
              <a:t>.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875" t="26462" r="50625" b="16000"/>
          <a:stretch>
            <a:fillRect/>
          </a:stretch>
        </p:blipFill>
        <p:spPr bwMode="auto">
          <a:xfrm rot="-60000">
            <a:off x="2552842" y="2439397"/>
            <a:ext cx="3962400" cy="43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Osnovni problemi pri zavarivanju su vezani za:</a:t>
            </a:r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AutoNum type="alphaLcParenR"/>
            </a:pPr>
            <a:r>
              <a:rPr lang="sr-Latn-CS" dirty="0"/>
              <a:t>Rast zrna</a:t>
            </a:r>
          </a:p>
          <a:p>
            <a:pPr marL="514350" indent="-514350">
              <a:buAutoNum type="alphaLcParenR"/>
            </a:pPr>
            <a:r>
              <a:rPr lang="sr-Latn-CS" dirty="0"/>
              <a:t>Povećanje krtosti</a:t>
            </a:r>
          </a:p>
          <a:p>
            <a:pPr marL="514350" indent="-514350">
              <a:buAutoNum type="alphaLcParenR"/>
            </a:pPr>
            <a:r>
              <a:rPr lang="sr-Latn-CS" dirty="0"/>
              <a:t>Međukristalna korozija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/>
              <a:t>Rast zrna</a:t>
            </a:r>
            <a:r>
              <a:rPr lang="sr-Latn-CS" dirty="0"/>
              <a:t>:</a:t>
            </a:r>
          </a:p>
          <a:p>
            <a:r>
              <a:rPr lang="sr-Latn-CS" dirty="0"/>
              <a:t>Nastaje na temperaturama iznad </a:t>
            </a:r>
            <a:r>
              <a:rPr lang="en-US" dirty="0"/>
              <a:t>11</a:t>
            </a:r>
            <a:r>
              <a:rPr lang="sr-Latn-CS" dirty="0"/>
              <a:t>50</a:t>
            </a:r>
            <a:r>
              <a:rPr lang="sr-Latn-CS" baseline="30000" dirty="0"/>
              <a:t>o</a:t>
            </a:r>
            <a:r>
              <a:rPr lang="sr-Latn-CS" dirty="0"/>
              <a:t>C, gde se javlja rekristalizacija, tj. ukrupnjavanje zrna ferita.</a:t>
            </a:r>
          </a:p>
          <a:p>
            <a:r>
              <a:rPr lang="sr-Latn-CS" dirty="0"/>
              <a:t>Time opada plastičnost (žilavost) čelika.</a:t>
            </a:r>
          </a:p>
          <a:p>
            <a:r>
              <a:rPr lang="sr-Latn-CS" dirty="0"/>
              <a:t>Rešenje – primena kratkih šavova, sa manjim unosom toplote, elektrodama sa modifikatorima (Ti, Al) koji utiču na usitnjavanje strukture.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/>
              <a:t>Povećanje krtosti</a:t>
            </a:r>
            <a:r>
              <a:rPr lang="sr-Latn-CS" dirty="0"/>
              <a:t>:</a:t>
            </a:r>
          </a:p>
          <a:p>
            <a:r>
              <a:rPr lang="sr-Latn-CS" dirty="0"/>
              <a:t>Javlja se u slučaju dugog zadržavanja na visokim temperaturama</a:t>
            </a:r>
            <a:r>
              <a:rPr lang="en-US" dirty="0"/>
              <a:t>-</a:t>
            </a:r>
            <a:r>
              <a:rPr lang="en-US" dirty="0" err="1"/>
              <a:t>prevelik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sr-Latn-CS" dirty="0"/>
              <a:t>.</a:t>
            </a:r>
          </a:p>
          <a:p>
            <a:r>
              <a:rPr lang="en-US" dirty="0" err="1"/>
              <a:t>Uzrok</a:t>
            </a:r>
            <a:r>
              <a:rPr lang="en-US" dirty="0"/>
              <a:t> je </a:t>
            </a:r>
            <a:r>
              <a:rPr lang="sr-Latn-CS" dirty="0"/>
              <a:t>izlučivanje karbida hroma po granicama zrna i pada plastičnosti. Rešenje je predgrevanje na 150-180</a:t>
            </a:r>
            <a:r>
              <a:rPr lang="sr-Latn-CS" baseline="30000" dirty="0"/>
              <a:t>o</a:t>
            </a:r>
            <a:r>
              <a:rPr lang="sr-Latn-CS" dirty="0"/>
              <a:t>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modifikatora</a:t>
            </a:r>
            <a:r>
              <a:rPr lang="en-US" dirty="0"/>
              <a:t> (Ti, </a:t>
            </a:r>
            <a:r>
              <a:rPr lang="en-US" dirty="0" err="1"/>
              <a:t>Nb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vežu</a:t>
            </a:r>
            <a:r>
              <a:rPr lang="en-US" dirty="0"/>
              <a:t> </a:t>
            </a:r>
            <a:r>
              <a:rPr lang="en-US" dirty="0" err="1"/>
              <a:t>ugljenik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Cr.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/>
              <a:t>Međukristalna korozija:</a:t>
            </a:r>
          </a:p>
          <a:p>
            <a:r>
              <a:rPr lang="sr-Latn-CS" dirty="0"/>
              <a:t>Nastaje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zagrevanju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950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brzim</a:t>
            </a:r>
            <a:r>
              <a:rPr lang="en-US" dirty="0"/>
              <a:t> </a:t>
            </a:r>
            <a:r>
              <a:rPr lang="en-US" dirty="0" err="1"/>
              <a:t>hlađenjem</a:t>
            </a:r>
            <a:r>
              <a:rPr lang="en-US" dirty="0"/>
              <a:t> (</a:t>
            </a:r>
            <a:r>
              <a:rPr lang="en-US" dirty="0" err="1"/>
              <a:t>nedovoljan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</a:t>
            </a:r>
            <a:r>
              <a:rPr lang="sr-Latn-CS" dirty="0"/>
              <a:t>.</a:t>
            </a:r>
          </a:p>
          <a:p>
            <a:r>
              <a:rPr lang="sr-Latn-CS" dirty="0"/>
              <a:t>Rešenj</a:t>
            </a:r>
            <a:r>
              <a:rPr lang="en-US" dirty="0"/>
              <a:t>a</a:t>
            </a:r>
            <a:r>
              <a:rPr lang="sr-Latn-CS" dirty="0"/>
              <a:t>: </a:t>
            </a:r>
          </a:p>
          <a:p>
            <a:pPr>
              <a:buNone/>
            </a:pPr>
            <a:r>
              <a:rPr lang="sr-Latn-CS" dirty="0"/>
              <a:t>1) unošenje elemenata koji imaju veći afinitet prema ugljeniku i time otežavaju obrazovanje karbida hroma (Ti, Nb).</a:t>
            </a:r>
          </a:p>
          <a:p>
            <a:pPr>
              <a:buNone/>
            </a:pPr>
            <a:r>
              <a:rPr lang="sr-Latn-CS" dirty="0"/>
              <a:t>2) Zagrevanje na 870-900</a:t>
            </a:r>
            <a:r>
              <a:rPr lang="sr-Latn-CS" baseline="30000" dirty="0"/>
              <a:t>o</a:t>
            </a:r>
            <a:r>
              <a:rPr lang="sr-Latn-CS" dirty="0"/>
              <a:t>C zbog homogenizacije strukture (homogenizaciono žarenje) i ujednačavanja sadržaja Cr u feritu, odnosno rastvaranja karbida.</a:t>
            </a:r>
            <a:endParaRPr lang="en-US" dirty="0"/>
          </a:p>
          <a:p>
            <a:pPr>
              <a:buNone/>
            </a:pPr>
            <a:r>
              <a:rPr lang="en-US" dirty="0"/>
              <a:t>3)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C –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karbida</a:t>
            </a:r>
            <a:r>
              <a:rPr lang="en-US" dirty="0"/>
              <a:t>!</a:t>
            </a:r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21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u="sng" dirty="0" err="1"/>
              <a:t>Dodatni</a:t>
            </a:r>
            <a:r>
              <a:rPr lang="en-US" u="sng" dirty="0"/>
              <a:t> </a:t>
            </a:r>
            <a:r>
              <a:rPr lang="en-US" u="sng" dirty="0" err="1"/>
              <a:t>materijali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dobije</a:t>
            </a:r>
            <a:r>
              <a:rPr lang="en-US" dirty="0"/>
              <a:t> metal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Feritna</a:t>
            </a:r>
            <a:r>
              <a:rPr lang="en-US" sz="2800" dirty="0"/>
              <a:t> (</a:t>
            </a:r>
            <a:r>
              <a:rPr lang="en-US" sz="2800" dirty="0" err="1"/>
              <a:t>elektroda</a:t>
            </a:r>
            <a:r>
              <a:rPr lang="en-US" sz="2800" dirty="0"/>
              <a:t> </a:t>
            </a:r>
            <a:r>
              <a:rPr lang="en-US" sz="2800" dirty="0" err="1"/>
              <a:t>hemijskog</a:t>
            </a:r>
            <a:r>
              <a:rPr lang="en-US" sz="2800" dirty="0"/>
              <a:t> </a:t>
            </a:r>
            <a:r>
              <a:rPr lang="en-US" sz="2800" dirty="0" err="1"/>
              <a:t>sastava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osn.mat.) –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predgrevanje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naknadnu</a:t>
            </a:r>
            <a:r>
              <a:rPr lang="en-US" sz="2800" dirty="0"/>
              <a:t> </a:t>
            </a:r>
            <a:r>
              <a:rPr lang="en-US" sz="2800" dirty="0" err="1"/>
              <a:t>termičku</a:t>
            </a:r>
            <a:r>
              <a:rPr lang="en-US" sz="2800" dirty="0"/>
              <a:t> </a:t>
            </a:r>
            <a:r>
              <a:rPr lang="en-US" sz="2800" dirty="0" err="1"/>
              <a:t>obradu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err="1"/>
              <a:t>Feritno-austenitna</a:t>
            </a:r>
            <a:r>
              <a:rPr lang="en-US" sz="2800" dirty="0"/>
              <a:t> – Cr-Ni </a:t>
            </a:r>
            <a:r>
              <a:rPr lang="en-US" sz="2800" dirty="0" err="1"/>
              <a:t>ili</a:t>
            </a:r>
            <a:r>
              <a:rPr lang="en-US" sz="2800" dirty="0"/>
              <a:t> Cr-Ni-</a:t>
            </a:r>
            <a:r>
              <a:rPr lang="en-US" sz="2800" dirty="0" err="1"/>
              <a:t>Mn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r>
              <a:rPr lang="en-US" sz="2800" dirty="0"/>
              <a:t> (</a:t>
            </a:r>
            <a:r>
              <a:rPr lang="en-US" sz="2800" dirty="0" err="1"/>
              <a:t>smanjuje</a:t>
            </a:r>
            <a:r>
              <a:rPr lang="en-US" sz="2800" dirty="0"/>
              <a:t> se </a:t>
            </a:r>
            <a:r>
              <a:rPr lang="en-US" sz="2800" dirty="0" err="1"/>
              <a:t>sklonost</a:t>
            </a:r>
            <a:r>
              <a:rPr lang="en-US" sz="2800" dirty="0"/>
              <a:t>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porastu</a:t>
            </a:r>
            <a:r>
              <a:rPr lang="en-US" sz="2800" dirty="0"/>
              <a:t> </a:t>
            </a:r>
            <a:r>
              <a:rPr lang="en-US" sz="2800" dirty="0" err="1"/>
              <a:t>zrna</a:t>
            </a:r>
            <a:r>
              <a:rPr lang="en-US" sz="2800" dirty="0"/>
              <a:t>)</a:t>
            </a:r>
          </a:p>
          <a:p>
            <a:pPr>
              <a:buFont typeface="Arial" charset="0"/>
              <a:buChar char="•"/>
            </a:pPr>
            <a:r>
              <a:rPr lang="en-US" sz="2800" dirty="0" err="1"/>
              <a:t>Austenitna</a:t>
            </a:r>
            <a:r>
              <a:rPr lang="en-US" sz="2800" dirty="0"/>
              <a:t> 25%Cr-20%Ni </a:t>
            </a:r>
            <a:r>
              <a:rPr lang="en-US" sz="2800" dirty="0" err="1"/>
              <a:t>elektroda</a:t>
            </a:r>
            <a:r>
              <a:rPr lang="en-US" sz="2800" dirty="0"/>
              <a:t> (ne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naknadna</a:t>
            </a:r>
            <a:r>
              <a:rPr lang="en-US" sz="2800" dirty="0"/>
              <a:t> </a:t>
            </a:r>
            <a:r>
              <a:rPr lang="en-US" sz="2800" dirty="0" err="1"/>
              <a:t>termička</a:t>
            </a:r>
            <a:r>
              <a:rPr lang="en-US" sz="2800" dirty="0"/>
              <a:t> </a:t>
            </a:r>
            <a:r>
              <a:rPr lang="en-US" sz="2800" dirty="0" err="1"/>
              <a:t>obrada</a:t>
            </a:r>
            <a:r>
              <a:rPr lang="en-US" sz="2800" dirty="0"/>
              <a:t>, </a:t>
            </a:r>
            <a:r>
              <a:rPr lang="en-US" sz="2800" dirty="0" err="1"/>
              <a:t>ostaje</a:t>
            </a:r>
            <a:r>
              <a:rPr lang="en-US" sz="2800" dirty="0"/>
              <a:t> </a:t>
            </a:r>
            <a:r>
              <a:rPr lang="en-US" sz="2800" dirty="0" err="1"/>
              <a:t>krupno</a:t>
            </a:r>
            <a:r>
              <a:rPr lang="en-US" sz="2800" dirty="0"/>
              <a:t> </a:t>
            </a:r>
            <a:r>
              <a:rPr lang="en-US" sz="2800" dirty="0" err="1"/>
              <a:t>zrno</a:t>
            </a:r>
            <a:r>
              <a:rPr lang="en-US" sz="2800" dirty="0"/>
              <a:t> u ZUT)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096000" y="3048000"/>
            <a:ext cx="3810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7432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Pri</a:t>
            </a:r>
            <a:r>
              <a:rPr lang="en-US" sz="2600" i="1" dirty="0"/>
              <a:t> </a:t>
            </a:r>
            <a:r>
              <a:rPr lang="en-US" sz="2600" i="1" dirty="0" err="1"/>
              <a:t>naizmeničnom</a:t>
            </a:r>
            <a:r>
              <a:rPr lang="en-US" sz="2600" i="1" dirty="0"/>
              <a:t> </a:t>
            </a:r>
            <a:r>
              <a:rPr lang="en-US" sz="2600" i="1" dirty="0" err="1"/>
              <a:t>zagrevanju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hlađenju</a:t>
            </a:r>
            <a:r>
              <a:rPr lang="en-US" sz="2600" i="1" dirty="0"/>
              <a:t> </a:t>
            </a:r>
            <a:r>
              <a:rPr lang="en-US" sz="2600" i="1" dirty="0" err="1"/>
              <a:t>spojevi</a:t>
            </a:r>
            <a:r>
              <a:rPr lang="en-US" sz="2600" i="1" dirty="0"/>
              <a:t> </a:t>
            </a:r>
            <a:r>
              <a:rPr lang="en-US" sz="2600" i="1" dirty="0" err="1"/>
              <a:t>imaju</a:t>
            </a:r>
            <a:r>
              <a:rPr lang="en-US" sz="2600" i="1" dirty="0"/>
              <a:t> </a:t>
            </a:r>
            <a:r>
              <a:rPr lang="en-US" sz="2600" i="1" dirty="0" err="1"/>
              <a:t>lošija</a:t>
            </a:r>
            <a:r>
              <a:rPr lang="en-US" sz="2600" i="1" dirty="0"/>
              <a:t> </a:t>
            </a:r>
            <a:r>
              <a:rPr lang="en-US" sz="2600" i="1" dirty="0" err="1"/>
              <a:t>svojstva</a:t>
            </a:r>
            <a:r>
              <a:rPr lang="en-US" sz="2600" i="1" dirty="0"/>
              <a:t> </a:t>
            </a:r>
            <a:r>
              <a:rPr lang="en-US" sz="2600" i="1" dirty="0" err="1"/>
              <a:t>zbog</a:t>
            </a:r>
            <a:r>
              <a:rPr lang="en-US" sz="2600" i="1" dirty="0"/>
              <a:t> </a:t>
            </a:r>
            <a:r>
              <a:rPr lang="en-US" sz="2600" i="1" dirty="0" err="1"/>
              <a:t>razlike</a:t>
            </a:r>
            <a:r>
              <a:rPr lang="en-US" sz="2600" i="1" dirty="0"/>
              <a:t> u </a:t>
            </a:r>
            <a:r>
              <a:rPr lang="en-US" sz="2600" i="1" dirty="0" err="1"/>
              <a:t>toplotnom</a:t>
            </a:r>
            <a:r>
              <a:rPr lang="en-US" sz="2600" i="1" dirty="0"/>
              <a:t> </a:t>
            </a:r>
            <a:r>
              <a:rPr lang="en-US" sz="2600" i="1" dirty="0" err="1"/>
              <a:t>širenju</a:t>
            </a:r>
            <a:r>
              <a:rPr lang="en-US" sz="2600" i="1" dirty="0"/>
              <a:t> </a:t>
            </a:r>
            <a:r>
              <a:rPr lang="en-US" sz="2600" i="1" dirty="0" err="1"/>
              <a:t>ferita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austenita</a:t>
            </a:r>
            <a:r>
              <a:rPr lang="en-US" sz="2600" i="1" dirty="0"/>
              <a:t> (</a:t>
            </a:r>
            <a:r>
              <a:rPr lang="en-US" sz="2600" i="1" dirty="0" err="1"/>
              <a:t>šava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osn.mat.)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Zavarljivost austenitnih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Preko</a:t>
            </a:r>
            <a:r>
              <a:rPr lang="en-US" sz="2800" dirty="0"/>
              <a:t> 15% Cr </a:t>
            </a:r>
            <a:r>
              <a:rPr lang="en-US" sz="2800" dirty="0" err="1"/>
              <a:t>i</a:t>
            </a:r>
            <a:r>
              <a:rPr lang="en-US" sz="2800" dirty="0"/>
              <a:t> 8% Ni </a:t>
            </a:r>
            <a:r>
              <a:rPr lang="en-US" sz="2800" dirty="0" err="1"/>
              <a:t>dolazi</a:t>
            </a:r>
            <a:r>
              <a:rPr lang="en-US" sz="2800" dirty="0"/>
              <a:t> do </a:t>
            </a:r>
            <a:r>
              <a:rPr lang="en-US" sz="2800" dirty="0" err="1"/>
              <a:t>potpunog</a:t>
            </a:r>
            <a:r>
              <a:rPr lang="en-US" sz="2800" dirty="0"/>
              <a:t> </a:t>
            </a:r>
            <a:r>
              <a:rPr lang="en-US" sz="2800" dirty="0" err="1"/>
              <a:t>širenja</a:t>
            </a:r>
            <a:r>
              <a:rPr lang="en-US" sz="2800" dirty="0"/>
              <a:t> </a:t>
            </a:r>
            <a:r>
              <a:rPr lang="en-US" sz="2800" dirty="0" err="1"/>
              <a:t>austenitne</a:t>
            </a:r>
            <a:r>
              <a:rPr lang="en-US" sz="2800" dirty="0"/>
              <a:t> </a:t>
            </a:r>
            <a:r>
              <a:rPr lang="en-US" sz="2800" dirty="0" err="1"/>
              <a:t>oblasti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Termička</a:t>
            </a:r>
            <a:r>
              <a:rPr lang="en-US" sz="2800" dirty="0"/>
              <a:t> </a:t>
            </a:r>
            <a:r>
              <a:rPr lang="en-US" sz="2800" dirty="0" err="1"/>
              <a:t>obrada</a:t>
            </a:r>
            <a:r>
              <a:rPr lang="en-US" sz="2800" dirty="0"/>
              <a:t> je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gašenje</a:t>
            </a:r>
            <a:r>
              <a:rPr lang="en-US" sz="2800" dirty="0"/>
              <a:t> (</a:t>
            </a:r>
            <a:r>
              <a:rPr lang="en-US" sz="2800" dirty="0" err="1"/>
              <a:t>brzo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hlađenje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1100-</a:t>
            </a:r>
          </a:p>
          <a:p>
            <a:pPr>
              <a:buNone/>
            </a:pPr>
            <a:r>
              <a:rPr lang="en-US" sz="2800" dirty="0"/>
              <a:t>	1150</a:t>
            </a:r>
            <a:r>
              <a:rPr lang="en-US" sz="2800" baseline="30000" dirty="0"/>
              <a:t>o</a:t>
            </a:r>
            <a:r>
              <a:rPr lang="en-US" sz="2800" dirty="0"/>
              <a:t>C).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745" t="24397" r="30739" b="29167"/>
          <a:stretch>
            <a:fillRect/>
          </a:stretch>
        </p:blipFill>
        <p:spPr bwMode="auto">
          <a:xfrm>
            <a:off x="3581400" y="2098886"/>
            <a:ext cx="5562600" cy="475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visokolegiranih</a:t>
            </a:r>
            <a:r>
              <a:rPr lang="en-US" b="1" dirty="0"/>
              <a:t> (</a:t>
            </a:r>
            <a:r>
              <a:rPr lang="en-US" b="1" dirty="0" err="1"/>
              <a:t>nerđajućih</a:t>
            </a:r>
            <a:r>
              <a:rPr lang="en-US" b="1" dirty="0"/>
              <a:t>) </a:t>
            </a:r>
            <a:r>
              <a:rPr lang="en-US" b="1" dirty="0" err="1"/>
              <a:t>čelika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45 % Fe, </a:t>
            </a:r>
            <a:r>
              <a:rPr lang="en-US" dirty="0" err="1"/>
              <a:t>ukupan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legirajućih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&gt;10%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pojedinačnog</a:t>
            </a:r>
            <a:r>
              <a:rPr lang="en-US" dirty="0"/>
              <a:t> </a:t>
            </a:r>
            <a:r>
              <a:rPr lang="en-US" dirty="0" err="1"/>
              <a:t>leg.elem</a:t>
            </a:r>
            <a:r>
              <a:rPr lang="en-US" dirty="0"/>
              <a:t>. &gt;8% (5%).</a:t>
            </a:r>
          </a:p>
          <a:p>
            <a:endParaRPr lang="en-US" dirty="0"/>
          </a:p>
          <a:p>
            <a:r>
              <a:rPr lang="en-US" dirty="0"/>
              <a:t>Osn.leg.elem.je Cr,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</a:t>
            </a:r>
            <a:r>
              <a:rPr lang="en-US" dirty="0" err="1"/>
              <a:t>oksid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,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otporan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oksidišuću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redukujuću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legirati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Ni, Mo.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77000"/>
          </a:xfrm>
        </p:spPr>
        <p:txBody>
          <a:bodyPr/>
          <a:lstStyle/>
          <a:p>
            <a:r>
              <a:rPr lang="en-US" sz="2800" dirty="0" err="1"/>
              <a:t>Ojačavanje</a:t>
            </a:r>
            <a:r>
              <a:rPr lang="en-US" sz="2800" dirty="0"/>
              <a:t> je </a:t>
            </a:r>
            <a:r>
              <a:rPr lang="en-US" sz="2800" dirty="0" err="1"/>
              <a:t>plastičnom</a:t>
            </a:r>
            <a:r>
              <a:rPr lang="en-US" sz="2800" dirty="0"/>
              <a:t> </a:t>
            </a:r>
            <a:r>
              <a:rPr lang="en-US" sz="2800" dirty="0" err="1"/>
              <a:t>deformacijom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povećanjem</a:t>
            </a:r>
            <a:r>
              <a:rPr lang="en-US" sz="2800" dirty="0"/>
              <a:t> % C </a:t>
            </a:r>
            <a:r>
              <a:rPr lang="en-US" sz="2800" dirty="0" err="1"/>
              <a:t>i</a:t>
            </a:r>
            <a:r>
              <a:rPr lang="en-US" sz="2800" dirty="0"/>
              <a:t>/</a:t>
            </a:r>
            <a:r>
              <a:rPr lang="en-US" sz="2800" dirty="0" err="1"/>
              <a:t>ili</a:t>
            </a:r>
            <a:r>
              <a:rPr lang="en-US" sz="2800" dirty="0"/>
              <a:t> N – </a:t>
            </a:r>
            <a:r>
              <a:rPr lang="en-US" sz="2800" dirty="0" err="1"/>
              <a:t>neki</a:t>
            </a:r>
            <a:r>
              <a:rPr lang="en-US" sz="2800" dirty="0"/>
              <a:t> </a:t>
            </a:r>
            <a:r>
              <a:rPr lang="en-US" sz="2800" dirty="0" err="1"/>
              <a:t>čelici</a:t>
            </a:r>
            <a:r>
              <a:rPr lang="en-US" sz="2800" dirty="0"/>
              <a:t>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varijanti</a:t>
            </a:r>
            <a:r>
              <a:rPr lang="en-US" sz="2800" dirty="0"/>
              <a:t> (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manje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C </a:t>
            </a:r>
            <a:r>
              <a:rPr lang="en-US" sz="2800" dirty="0" err="1"/>
              <a:t>i</a:t>
            </a:r>
            <a:r>
              <a:rPr lang="en-US" sz="2800" dirty="0"/>
              <a:t>/</a:t>
            </a:r>
            <a:r>
              <a:rPr lang="en-US" sz="2800" dirty="0" err="1"/>
              <a:t>ili</a:t>
            </a:r>
            <a:r>
              <a:rPr lang="en-US" sz="2800" dirty="0"/>
              <a:t> N). </a:t>
            </a:r>
          </a:p>
          <a:p>
            <a:r>
              <a:rPr lang="en-US" sz="2800" dirty="0" err="1"/>
              <a:t>Manje</a:t>
            </a:r>
            <a:r>
              <a:rPr lang="en-US" sz="2800" dirty="0"/>
              <a:t> C/N </a:t>
            </a:r>
            <a:r>
              <a:rPr lang="en-US" sz="2800" dirty="0" err="1"/>
              <a:t>daje</a:t>
            </a:r>
            <a:r>
              <a:rPr lang="en-US" sz="2800" dirty="0"/>
              <a:t> </a:t>
            </a:r>
            <a:r>
              <a:rPr lang="en-US" sz="2800" dirty="0" err="1"/>
              <a:t>bolju</a:t>
            </a:r>
            <a:r>
              <a:rPr lang="en-US" sz="2800" dirty="0"/>
              <a:t> </a:t>
            </a:r>
            <a:r>
              <a:rPr lang="en-US" sz="2800" dirty="0" err="1"/>
              <a:t>zavarljivost</a:t>
            </a:r>
            <a:r>
              <a:rPr lang="en-US" sz="2800" dirty="0"/>
              <a:t>, </a:t>
            </a:r>
            <a:r>
              <a:rPr lang="en-US" sz="2800" dirty="0" err="1"/>
              <a:t>više</a:t>
            </a:r>
            <a:r>
              <a:rPr lang="en-US" sz="2800" dirty="0"/>
              <a:t> C/N </a:t>
            </a:r>
            <a:r>
              <a:rPr lang="en-US" sz="2800" dirty="0" err="1"/>
              <a:t>veća</a:t>
            </a:r>
            <a:r>
              <a:rPr lang="en-US" sz="2800" dirty="0"/>
              <a:t> </a:t>
            </a:r>
            <a:r>
              <a:rPr lang="en-US" sz="2800" dirty="0" err="1"/>
              <a:t>čvrstoća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sobnoj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povišenim</a:t>
            </a:r>
            <a:r>
              <a:rPr lang="en-US" sz="2800" dirty="0"/>
              <a:t> temp.</a:t>
            </a:r>
          </a:p>
          <a:p>
            <a:endParaRPr lang="en-US" sz="2800" dirty="0"/>
          </a:p>
          <a:p>
            <a:r>
              <a:rPr lang="sr-Latn-CS" sz="2800" dirty="0"/>
              <a:t>Postoje dve </a:t>
            </a:r>
            <a:r>
              <a:rPr lang="en-US" sz="2800" dirty="0" err="1"/>
              <a:t>grupe</a:t>
            </a:r>
            <a:r>
              <a:rPr lang="sr-Latn-CS" sz="2800" dirty="0"/>
              <a:t> austenitnih nerđajućih čelika:</a:t>
            </a:r>
            <a:endParaRPr lang="en-US" sz="2800" dirty="0"/>
          </a:p>
          <a:p>
            <a:pPr marL="514350" indent="-514350">
              <a:buAutoNum type="arabicParenR"/>
            </a:pPr>
            <a:r>
              <a:rPr lang="sr-Latn-CS" sz="2800" dirty="0"/>
              <a:t>Čelici 18-8 (Cr-Ni) koji su otporni na kiseline: pivare, sokare, vinare itd.; za cevovode, ventile i dr.</a:t>
            </a:r>
          </a:p>
          <a:p>
            <a:pPr marL="514350" indent="-514350">
              <a:buAutoNum type="arabicParenR"/>
            </a:pPr>
            <a:r>
              <a:rPr lang="sr-Latn-CS" sz="2800" dirty="0"/>
              <a:t>Čelici 25-20 (Cr-Ni) koji su i vatrootporni</a:t>
            </a:r>
            <a:r>
              <a:rPr lang="en-US" sz="2800" dirty="0"/>
              <a:t>, </a:t>
            </a:r>
            <a:r>
              <a:rPr lang="sr-Latn-CS" sz="2800" dirty="0"/>
              <a:t>primena u nuklearnim reaktorima (zadrža</a:t>
            </a:r>
            <a:r>
              <a:rPr lang="en-US" sz="2800" dirty="0"/>
              <a:t>v</a:t>
            </a:r>
            <a:r>
              <a:rPr lang="sr-Latn-CS" sz="2800" dirty="0"/>
              <a:t>aju mehaničke osobine i preko 1000</a:t>
            </a:r>
            <a:r>
              <a:rPr lang="sr-Latn-CS" sz="2800" baseline="30000" dirty="0"/>
              <a:t>o</a:t>
            </a:r>
            <a:r>
              <a:rPr lang="sr-Latn-CS" sz="2800" dirty="0"/>
              <a:t>C).</a:t>
            </a:r>
            <a:endParaRPr lang="en-US" sz="2800" dirty="0"/>
          </a:p>
          <a:p>
            <a:pPr marL="514350" indent="-514350">
              <a:buNone/>
            </a:pPr>
            <a:endParaRPr lang="sr-Latn-C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/>
              <a:t>Problemi pri zavarivanju: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Sklonost ka pojavi vrućih prslina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deformacije</a:t>
            </a: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Međukristalna korozija</a:t>
            </a:r>
          </a:p>
          <a:p>
            <a:pPr marL="514350" indent="-514350">
              <a:buAutoNum type="arabicParenR"/>
            </a:pPr>
            <a:r>
              <a:rPr lang="sr-Latn-CS" dirty="0"/>
              <a:t>Krtost šava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[4)  </a:t>
            </a:r>
            <a:r>
              <a:rPr lang="en-US" dirty="0" err="1"/>
              <a:t>Antikorozivna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ZUT-a]</a:t>
            </a: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sr-Latn-CS" dirty="0"/>
              <a:t>Sklonost ka pojavi vrućih prslina: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/>
            <a:r>
              <a:rPr lang="sr-Latn-CS" dirty="0"/>
              <a:t>Austenit ima veći koeficijent toplotnog širenja i manji koeficijent provođenja toplote nego druge strukture, pa se javljaju i veći naponi koji mogu izazvati vruće prsline pri hlađenju šava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deformacije</a:t>
            </a:r>
            <a:r>
              <a:rPr lang="sr-Latn-CS" dirty="0"/>
              <a:t>.</a:t>
            </a:r>
          </a:p>
          <a:p>
            <a:pPr marL="514350" indent="-514350"/>
            <a:r>
              <a:rPr lang="sr-Latn-CS" dirty="0"/>
              <a:t>Postojanje eutektikuma na granicama stubičastih kristala/granicama zrna (P, S, Si). Ovaj eutektikum nastaje pri nižim temperaturama, nakon dendrita i oko njih stvarajući opnu (pri hlađenju).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u="sng" dirty="0"/>
              <a:t>Rešenje</a:t>
            </a:r>
            <a:r>
              <a:rPr lang="sr-Latn-CS" dirty="0"/>
              <a:t>: Dodatni materijal koji izaziva izlučivanje 3-8 % </a:t>
            </a:r>
            <a:r>
              <a:rPr lang="el-GR" dirty="0"/>
              <a:t>δ</a:t>
            </a:r>
            <a:r>
              <a:rPr lang="sr-Latn-CS" dirty="0"/>
              <a:t>-ferita da bi se ispresecala granica zrna (umesto granice zrna javljaju se čvorići jedinjenja P, S, Si</a:t>
            </a:r>
            <a:r>
              <a:rPr lang="en-US" dirty="0"/>
              <a:t>)</a:t>
            </a:r>
            <a:r>
              <a:rPr lang="sr-Latn-CS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35000" r="45000" b="8000"/>
          <a:stretch>
            <a:fillRect/>
          </a:stretch>
        </p:blipFill>
        <p:spPr bwMode="auto">
          <a:xfrm>
            <a:off x="1136314" y="-1"/>
            <a:ext cx="6636086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4936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Potrebna je ravnoteža između </a:t>
            </a:r>
            <a:r>
              <a:rPr lang="el-GR" sz="2400" dirty="0"/>
              <a:t>α</a:t>
            </a:r>
            <a:r>
              <a:rPr lang="sr-Latn-CS" sz="2400" dirty="0"/>
              <a:t>-genih (Cr, Mo, Si, Nb) i </a:t>
            </a:r>
            <a:r>
              <a:rPr lang="el-GR" sz="2400" dirty="0"/>
              <a:t>γ</a:t>
            </a:r>
            <a:r>
              <a:rPr lang="sr-Latn-CS" sz="2400" dirty="0"/>
              <a:t>-genih elemenata (Ni, C, Mn)</a:t>
            </a:r>
            <a:r>
              <a:rPr lang="en-US" sz="2400" dirty="0"/>
              <a:t> u </a:t>
            </a:r>
            <a:r>
              <a:rPr lang="sr-Latn-CS" sz="2400" dirty="0"/>
              <a:t>dodatn</a:t>
            </a:r>
            <a:r>
              <a:rPr lang="en-US" sz="2400" dirty="0" err="1"/>
              <a:t>om</a:t>
            </a:r>
            <a:r>
              <a:rPr lang="sr-Latn-CS" sz="2400" dirty="0"/>
              <a:t> materijal</a:t>
            </a:r>
            <a:r>
              <a:rPr lang="en-US" sz="2400" dirty="0"/>
              <a:t>u.</a:t>
            </a:r>
            <a:endParaRPr lang="sr-Latn-C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6400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800" dirty="0"/>
              <a:t>2) Međukristalna korozija:</a:t>
            </a:r>
          </a:p>
          <a:p>
            <a:r>
              <a:rPr lang="sr-Latn-CS" sz="2800" dirty="0"/>
              <a:t>Nastaje pored šava, u intervalu temperatura između 450 i 850</a:t>
            </a:r>
            <a:r>
              <a:rPr lang="sr-Latn-CS" sz="2800" baseline="30000" dirty="0"/>
              <a:t>o</a:t>
            </a:r>
            <a:r>
              <a:rPr lang="sr-Latn-CS" sz="2800" dirty="0"/>
              <a:t>C,</a:t>
            </a:r>
            <a:r>
              <a:rPr lang="en-US" sz="2800" dirty="0"/>
              <a:t> </a:t>
            </a:r>
            <a:r>
              <a:rPr lang="sr-Latn-CS" sz="2800" dirty="0"/>
              <a:t>u slučaju da dolazi du dužeg zadržavanja.</a:t>
            </a:r>
          </a:p>
          <a:p>
            <a:r>
              <a:rPr lang="sr-Latn-CS" sz="2800" dirty="0"/>
              <a:t>Nastaju karbidi hroma Cr</a:t>
            </a:r>
            <a:r>
              <a:rPr lang="sr-Latn-CS" sz="2800" baseline="-25000" dirty="0"/>
              <a:t>4</a:t>
            </a:r>
            <a:r>
              <a:rPr lang="sr-Latn-CS" sz="2800" dirty="0"/>
              <a:t>C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sr-Latn-CS" sz="2800" dirty="0"/>
              <a:t>Cr</a:t>
            </a:r>
            <a:r>
              <a:rPr lang="sr-Latn-CS" sz="2800" baseline="-25000" dirty="0"/>
              <a:t>23</a:t>
            </a:r>
            <a:r>
              <a:rPr lang="sr-Latn-CS" sz="2800" dirty="0"/>
              <a:t>C</a:t>
            </a:r>
            <a:r>
              <a:rPr lang="sr-Latn-CS" sz="2800" baseline="-25000" dirty="0"/>
              <a:t>6</a:t>
            </a:r>
            <a:r>
              <a:rPr lang="sr-Latn-CS" sz="2800" dirty="0"/>
              <a:t> na granicama austenitnih zrna čime se austenit osiromašuje u Cr (ispod 12%) i nastaje hemijska korozija.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750" t="22000" r="30625" b="54000"/>
          <a:stretch>
            <a:fillRect/>
          </a:stretch>
        </p:blipFill>
        <p:spPr bwMode="auto">
          <a:xfrm>
            <a:off x="6553200" y="2438400"/>
            <a:ext cx="2209800" cy="21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58125" t="52000" r="18125" b="25000"/>
          <a:stretch>
            <a:fillRect/>
          </a:stretch>
        </p:blipFill>
        <p:spPr bwMode="auto">
          <a:xfrm>
            <a:off x="6374296" y="228600"/>
            <a:ext cx="276970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r="2158"/>
          <a:stretch>
            <a:fillRect/>
          </a:stretch>
        </p:blipFill>
        <p:spPr bwMode="auto">
          <a:xfrm>
            <a:off x="0" y="4038600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7526" t="36458" r="57833" b="39584"/>
          <a:stretch>
            <a:fillRect/>
          </a:stretch>
        </p:blipFill>
        <p:spPr bwMode="auto">
          <a:xfrm>
            <a:off x="6629400" y="4876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5867400" y="914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/>
              <a:t>Rešenje-upotreba posebnih vrsta čelika, sa:</a:t>
            </a:r>
            <a:endParaRPr lang="en-US" dirty="0"/>
          </a:p>
          <a:p>
            <a:pPr>
              <a:buNone/>
            </a:pPr>
            <a:endParaRPr lang="sr-Latn-CS" dirty="0"/>
          </a:p>
          <a:p>
            <a:r>
              <a:rPr lang="sr-Latn-CS" dirty="0"/>
              <a:t>Niži</a:t>
            </a:r>
            <a:r>
              <a:rPr lang="en-US" dirty="0"/>
              <a:t>m</a:t>
            </a:r>
            <a:r>
              <a:rPr lang="sr-Latn-CS" dirty="0"/>
              <a:t> sadržaj</a:t>
            </a:r>
            <a:r>
              <a:rPr lang="en-US" dirty="0" err="1"/>
              <a:t>em</a:t>
            </a:r>
            <a:r>
              <a:rPr lang="sr-Latn-CS" dirty="0"/>
              <a:t> C: do 0,03% nema problema, preko 0,06% može da se pojavi.</a:t>
            </a:r>
          </a:p>
          <a:p>
            <a:r>
              <a:rPr lang="sr-Latn-CS" dirty="0"/>
              <a:t>2,5-3% Mo povećava antikorozionu postojanost.</a:t>
            </a:r>
          </a:p>
          <a:p>
            <a:r>
              <a:rPr lang="sr-Latn-CS" dirty="0"/>
              <a:t>Viši sadržaj Ti, V, Ta, Zr, Ni koji imaju viši afinitet prema C od Cr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vezuju</a:t>
            </a:r>
            <a:r>
              <a:rPr lang="en-US" dirty="0"/>
              <a:t> 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karbide</a:t>
            </a:r>
            <a:endParaRPr lang="sr-Latn-CS" dirty="0"/>
          </a:p>
          <a:p>
            <a:r>
              <a:rPr lang="sr-Latn-CS" dirty="0"/>
              <a:t>Termička obrada gašenjem – zagrevanjem do 850-900</a:t>
            </a:r>
            <a:r>
              <a:rPr lang="sr-Latn-CS" baseline="30000" dirty="0"/>
              <a:t>o</a:t>
            </a:r>
            <a:r>
              <a:rPr lang="sr-Latn-CS" dirty="0"/>
              <a:t>C, zadržavanje 2-3 h pa brzo hlađenje zbog potpunog rastvaranja Cr u austenitu.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3) Krtost šava:</a:t>
            </a:r>
          </a:p>
          <a:p>
            <a:r>
              <a:rPr lang="sr-Latn-CS" dirty="0"/>
              <a:t>Pojava tvrde i krte </a:t>
            </a:r>
            <a:r>
              <a:rPr lang="el-GR" dirty="0"/>
              <a:t>σ</a:t>
            </a:r>
            <a:r>
              <a:rPr lang="sr-Latn-CS" dirty="0"/>
              <a:t>-faze (Fe-Cr)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sr-Latn-CS" dirty="0"/>
              <a:t>.</a:t>
            </a:r>
          </a:p>
          <a:p>
            <a:pPr>
              <a:buNone/>
            </a:pPr>
            <a:r>
              <a:rPr lang="sr-Latn-CS" dirty="0"/>
              <a:t>Rešenje: zagrevanje na 1000-1</a:t>
            </a:r>
            <a:r>
              <a:rPr lang="en-US" dirty="0"/>
              <a:t>0</a:t>
            </a:r>
            <a:r>
              <a:rPr lang="sr-Latn-CS" dirty="0"/>
              <a:t>50</a:t>
            </a:r>
            <a:r>
              <a:rPr lang="sr-Latn-CS" baseline="30000" dirty="0"/>
              <a:t>o</a:t>
            </a:r>
            <a:r>
              <a:rPr lang="sr-Latn-CS" dirty="0"/>
              <a:t>C, zadržavanje 1 h i brzo hlađenje.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956" t="28125" r="56076" b="44792"/>
          <a:stretch>
            <a:fillRect/>
          </a:stretch>
        </p:blipFill>
        <p:spPr bwMode="auto">
          <a:xfrm>
            <a:off x="380999" y="3048000"/>
            <a:ext cx="8317523" cy="37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[4) </a:t>
            </a:r>
            <a:r>
              <a:rPr lang="en-US" dirty="0" err="1"/>
              <a:t>Antikorozivna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ZUT-a]:</a:t>
            </a:r>
            <a:endParaRPr lang="sr-Latn-CS" dirty="0"/>
          </a:p>
          <a:p>
            <a:r>
              <a:rPr lang="sr-Latn-CS" sz="2400" dirty="0"/>
              <a:t>Moguća je pojava “obojenja” ZUT-a:</a:t>
            </a:r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sr-Latn-CS" sz="2400" dirty="0"/>
          </a:p>
          <a:p>
            <a:r>
              <a:rPr lang="sr-Latn-CS" sz="2400" dirty="0"/>
              <a:t>Javlja se kada je neadekvatna zaštita (umesto argona “formir” gas na bazi helijuma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je</a:t>
            </a:r>
            <a:r>
              <a:rPr lang="sr-Latn-CS" sz="2400" dirty="0"/>
              <a:t> nedovolj</a:t>
            </a:r>
            <a:r>
              <a:rPr lang="en-US" sz="2400" dirty="0"/>
              <a:t>a</a:t>
            </a:r>
            <a:r>
              <a:rPr lang="sr-Latn-CS" sz="2400" dirty="0"/>
              <a:t>n pritis</a:t>
            </a:r>
            <a:r>
              <a:rPr lang="en-US" sz="2400" dirty="0"/>
              <a:t>a</a:t>
            </a:r>
            <a:r>
              <a:rPr lang="sr-Latn-CS" sz="2400" dirty="0"/>
              <a:t>k</a:t>
            </a:r>
            <a:r>
              <a:rPr lang="en-US" sz="2400" dirty="0"/>
              <a:t>, 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niska</a:t>
            </a:r>
            <a:r>
              <a:rPr lang="en-US" sz="2400" dirty="0"/>
              <a:t> </a:t>
            </a:r>
            <a:r>
              <a:rPr lang="en-US" sz="2400" dirty="0" err="1"/>
              <a:t>spoljašnja</a:t>
            </a:r>
            <a:r>
              <a:rPr lang="en-US" sz="2400" dirty="0"/>
              <a:t> </a:t>
            </a:r>
            <a:r>
              <a:rPr lang="en-US" sz="2400" dirty="0" err="1"/>
              <a:t>temperatura</a:t>
            </a:r>
            <a:r>
              <a:rPr lang="sr-Latn-CS" sz="2400" dirty="0"/>
              <a:t>)</a:t>
            </a:r>
          </a:p>
          <a:p>
            <a:r>
              <a:rPr lang="sr-Latn-CS" sz="2400" dirty="0"/>
              <a:t>Ako se pojavi “obojenje”, cevi se moraju pasivizirati (kiseline u obliku gela)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204" t="42708" r="11347" b="23958"/>
          <a:stretch>
            <a:fillRect/>
          </a:stretch>
        </p:blipFill>
        <p:spPr bwMode="auto">
          <a:xfrm>
            <a:off x="381000" y="2362200"/>
            <a:ext cx="8248650" cy="21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984" t="23958" r="10395" b="18750"/>
          <a:stretch>
            <a:fillRect/>
          </a:stretch>
        </p:blipFill>
        <p:spPr bwMode="auto">
          <a:xfrm>
            <a:off x="5235633" y="533400"/>
            <a:ext cx="3832167" cy="169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724400" cy="6324600"/>
          </a:xfrm>
        </p:spPr>
        <p:txBody>
          <a:bodyPr>
            <a:normAutofit/>
          </a:bodyPr>
          <a:lstStyle/>
          <a:p>
            <a:r>
              <a:rPr lang="sr-Latn-CS" dirty="0"/>
              <a:t>U slučaju da se ne izvrši pasivizacija, moguća je pojava piting-korozije: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Pojavi korozije doprinosi i brušenje pre zavarivanja </a:t>
            </a:r>
          </a:p>
          <a:p>
            <a:pPr>
              <a:buNone/>
            </a:pPr>
            <a:r>
              <a:rPr lang="sr-Latn-CS" dirty="0"/>
              <a:t>	(strogo zabranjeno!!!):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25" t="40000" r="21250" b="21000"/>
          <a:stretch>
            <a:fillRect/>
          </a:stretch>
        </p:blipFill>
        <p:spPr bwMode="auto">
          <a:xfrm>
            <a:off x="0" y="2209800"/>
            <a:ext cx="4724400" cy="21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Dokumenti - opsti\Posao\2013\Pivara Celarevo 2013\20130703_132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91200" y="449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724400" y="1828800"/>
            <a:ext cx="4572000" cy="2579132"/>
            <a:chOff x="4724400" y="1828800"/>
            <a:chExt cx="4572000" cy="2579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25000" t="29000" r="20625" b="27000"/>
            <a:stretch>
              <a:fillRect/>
            </a:stretch>
          </p:blipFill>
          <p:spPr bwMode="auto">
            <a:xfrm>
              <a:off x="4876800" y="2133600"/>
              <a:ext cx="3962400" cy="200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486400" y="1828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Spoljašnja strana - izolacija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0386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Unutrašnja strana – pivo, sredstva za čišćenje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Tehnologija zavarivanja austenitnih nerđajućih čelika</a:t>
            </a:r>
            <a:r>
              <a:rPr lang="sr-Latn-CS" dirty="0"/>
              <a:t>:</a:t>
            </a:r>
          </a:p>
          <a:p>
            <a:pPr marL="514350" indent="-514350">
              <a:buAutoNum type="arabicParenR"/>
            </a:pPr>
            <a:r>
              <a:rPr lang="sr-Latn-CS" dirty="0"/>
              <a:t>gasno: uz topitelj (prevođenje oksid</a:t>
            </a:r>
            <a:r>
              <a:rPr lang="en-US" dirty="0"/>
              <a:t>a</a:t>
            </a:r>
            <a:r>
              <a:rPr lang="sr-Latn-CS" dirty="0"/>
              <a:t> Cr u trosku) i redukujući plamen.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sr-Latn-CS" dirty="0"/>
              <a:t>REL: bazične elektrode, jednosmerna 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 – </a:t>
            </a:r>
            <a:r>
              <a:rPr lang="en-US" dirty="0" err="1"/>
              <a:t>elektroni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osn</a:t>
            </a:r>
            <a:r>
              <a:rPr lang="en-US" dirty="0"/>
              <a:t>. mat. </a:t>
            </a:r>
            <a:r>
              <a:rPr lang="en-US" dirty="0" err="1"/>
              <a:t>razbijaju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TIG, MIG, EPP – najbolji rezultati (TIG za tanje limove, MIG, EPP za deblje).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/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njihanja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, 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4876800" y="5105400"/>
            <a:ext cx="457200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889718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Brže</a:t>
            </a:r>
            <a:r>
              <a:rPr lang="en-US" sz="2800" i="1" dirty="0"/>
              <a:t> </a:t>
            </a:r>
            <a:r>
              <a:rPr lang="en-US" sz="2800" i="1" dirty="0" err="1"/>
              <a:t>hlađenje</a:t>
            </a:r>
            <a:r>
              <a:rPr lang="en-US" sz="2800" i="1" dirty="0"/>
              <a:t> (</a:t>
            </a:r>
            <a:r>
              <a:rPr lang="en-US" sz="2800" i="1" dirty="0" err="1"/>
              <a:t>sprečavanje</a:t>
            </a:r>
            <a:r>
              <a:rPr lang="en-US" sz="2800" i="1" dirty="0"/>
              <a:t> </a:t>
            </a:r>
            <a:r>
              <a:rPr lang="en-US" sz="2800" i="1" dirty="0" err="1"/>
              <a:t>stvaranja</a:t>
            </a:r>
            <a:r>
              <a:rPr lang="en-US" sz="2800" i="1" dirty="0"/>
              <a:t> Cr-</a:t>
            </a:r>
            <a:r>
              <a:rPr lang="en-US" sz="2800" i="1" dirty="0" err="1"/>
              <a:t>karbida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l-GR" sz="2800" i="1" dirty="0"/>
              <a:t>σ</a:t>
            </a:r>
            <a:r>
              <a:rPr lang="en-US" sz="2800" i="1" dirty="0"/>
              <a:t>-faze)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7696200" cy="6019800"/>
          </a:xfrm>
        </p:spPr>
        <p:txBody>
          <a:bodyPr>
            <a:normAutofit fontScale="92500"/>
          </a:bodyPr>
          <a:lstStyle/>
          <a:p>
            <a:r>
              <a:rPr lang="en-US" u="sng" dirty="0" err="1"/>
              <a:t>Vrste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nerđajućih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Martenzitni</a:t>
            </a:r>
            <a:r>
              <a:rPr lang="en-US" dirty="0"/>
              <a:t> (</a:t>
            </a:r>
            <a:r>
              <a:rPr lang="en-US" dirty="0" err="1"/>
              <a:t>Martenzit</a:t>
            </a:r>
            <a:r>
              <a:rPr lang="en-US" dirty="0"/>
              <a:t>; </a:t>
            </a:r>
            <a:r>
              <a:rPr lang="en-US" dirty="0" err="1"/>
              <a:t>Martenzit+preko</a:t>
            </a:r>
            <a:r>
              <a:rPr lang="en-US" dirty="0"/>
              <a:t> 5% </a:t>
            </a:r>
            <a:r>
              <a:rPr lang="en-US" dirty="0" err="1"/>
              <a:t>ferita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Feritni</a:t>
            </a:r>
            <a:r>
              <a:rPr lang="en-US" dirty="0"/>
              <a:t> (</a:t>
            </a:r>
            <a:r>
              <a:rPr lang="en-US" dirty="0" err="1"/>
              <a:t>Ferit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Austenitni</a:t>
            </a:r>
            <a:r>
              <a:rPr lang="en-US" dirty="0"/>
              <a:t> (</a:t>
            </a:r>
            <a:r>
              <a:rPr lang="en-US" dirty="0" err="1"/>
              <a:t>Austenit+Martenzit</a:t>
            </a:r>
            <a:r>
              <a:rPr lang="en-US" dirty="0"/>
              <a:t>; </a:t>
            </a:r>
            <a:r>
              <a:rPr lang="en-US" dirty="0" err="1"/>
              <a:t>Austenit+preko</a:t>
            </a:r>
            <a:r>
              <a:rPr lang="en-US" dirty="0"/>
              <a:t> 10% </a:t>
            </a:r>
            <a:r>
              <a:rPr lang="en-US" dirty="0" err="1"/>
              <a:t>Ferita</a:t>
            </a:r>
            <a:r>
              <a:rPr lang="en-US" dirty="0"/>
              <a:t>; </a:t>
            </a:r>
            <a:r>
              <a:rPr lang="en-US" dirty="0" err="1"/>
              <a:t>Austenit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u="sng" dirty="0" err="1"/>
              <a:t>Podela</a:t>
            </a:r>
            <a:r>
              <a:rPr lang="en-US" u="sng" dirty="0"/>
              <a:t> </a:t>
            </a:r>
            <a:r>
              <a:rPr lang="en-US" u="sng" dirty="0" err="1"/>
              <a:t>prema</a:t>
            </a:r>
            <a:r>
              <a:rPr lang="en-US" u="sng" dirty="0"/>
              <a:t> </a:t>
            </a:r>
            <a:r>
              <a:rPr lang="en-US" u="sng" dirty="0" err="1"/>
              <a:t>primeni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Vatrootporni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endParaRPr lang="en-US" dirty="0"/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Vatrootporni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pod </a:t>
            </a:r>
            <a:r>
              <a:rPr lang="en-US" dirty="0" err="1"/>
              <a:t>opterećenjem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543800" y="990600"/>
            <a:ext cx="3810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543800" y="1828800"/>
            <a:ext cx="381000" cy="1600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3048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</a:t>
            </a:r>
          </a:p>
          <a:p>
            <a:r>
              <a:rPr lang="en-US" sz="3200" b="1" dirty="0" err="1"/>
              <a:t>ili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Cr-Ni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310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Cr-Ni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35000" r="45000" b="8000"/>
          <a:stretch>
            <a:fillRect/>
          </a:stretch>
        </p:blipFill>
        <p:spPr bwMode="auto">
          <a:xfrm>
            <a:off x="736731" y="-1"/>
            <a:ext cx="7492869" cy="58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798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Potrebna je ravnoteža između </a:t>
            </a:r>
            <a:r>
              <a:rPr lang="el-GR" sz="2400" dirty="0"/>
              <a:t>α</a:t>
            </a:r>
            <a:r>
              <a:rPr lang="sr-Latn-CS" sz="2400" dirty="0"/>
              <a:t>-genih (Cr, Mo, Si, Nb) i </a:t>
            </a:r>
            <a:r>
              <a:rPr lang="el-GR" sz="2400" dirty="0"/>
              <a:t>γ</a:t>
            </a:r>
            <a:r>
              <a:rPr lang="sr-Latn-CS" sz="2400" dirty="0"/>
              <a:t>-genih elemenata (Ni, C, Mn)</a:t>
            </a:r>
            <a:r>
              <a:rPr lang="en-US" sz="2400" dirty="0"/>
              <a:t> u </a:t>
            </a:r>
            <a:r>
              <a:rPr lang="sr-Latn-CS" sz="2400" dirty="0"/>
              <a:t>dodatn</a:t>
            </a:r>
            <a:r>
              <a:rPr lang="en-US" sz="2400" dirty="0" err="1"/>
              <a:t>om</a:t>
            </a:r>
            <a:r>
              <a:rPr lang="sr-Latn-CS" sz="2400" dirty="0"/>
              <a:t> materijal</a:t>
            </a:r>
            <a:r>
              <a:rPr lang="en-US" sz="2400" dirty="0"/>
              <a:t>u.</a:t>
            </a:r>
            <a:endParaRPr lang="sr-Latn-C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u="sng" dirty="0"/>
              <a:t>Zavarljivost martenzitnih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/>
              <a:t>Sadrže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sr-Latn-CS" dirty="0"/>
              <a:t> i preko 1 % C, 12-14% Cr, do 2% Ni, do 1% Mo...</a:t>
            </a:r>
          </a:p>
          <a:p>
            <a:r>
              <a:rPr lang="en-US" dirty="0" err="1"/>
              <a:t>Kaljenje</a:t>
            </a:r>
            <a:r>
              <a:rPr lang="en-US" dirty="0"/>
              <a:t> (980-1100</a:t>
            </a:r>
            <a:r>
              <a:rPr lang="en-US" baseline="30000" dirty="0"/>
              <a:t>o</a:t>
            </a:r>
            <a:r>
              <a:rPr lang="en-US" dirty="0"/>
              <a:t>C)+</a:t>
            </a:r>
            <a:r>
              <a:rPr lang="en-US" dirty="0" err="1"/>
              <a:t>visokotemp.otpuštanje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600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sr-Latn-CS" dirty="0"/>
              <a:t>Imaju visoke mehaničke osobine (ultra visoke čvrstoće-napona tečenja i preko 1900 MPa), ali najosetljiviji na koroziju od svih nerđajućih čelika.</a:t>
            </a:r>
          </a:p>
          <a:p>
            <a:r>
              <a:rPr lang="sr-Latn-CS" dirty="0"/>
              <a:t>Otporni na sledeće medijume: vazduh, vodena para, voda, neke hemikalije...</a:t>
            </a:r>
          </a:p>
          <a:p>
            <a:r>
              <a:rPr lang="sr-Latn-CS" dirty="0"/>
              <a:t>Namenjeni za: hirurške instrumente, komponente ventila i pumpi, nek</a:t>
            </a:r>
            <a:r>
              <a:rPr lang="en-US" dirty="0"/>
              <a:t>e</a:t>
            </a:r>
            <a:r>
              <a:rPr lang="sr-Latn-CS" dirty="0"/>
              <a:t> zupčani</a:t>
            </a:r>
            <a:r>
              <a:rPr lang="en-US" dirty="0" err="1"/>
              <a:t>ke</a:t>
            </a:r>
            <a:r>
              <a:rPr lang="sr-Latn-CS" dirty="0"/>
              <a:t>, opruge i sl.</a:t>
            </a:r>
          </a:p>
          <a:p>
            <a:r>
              <a:rPr lang="sr-Latn-CS" dirty="0"/>
              <a:t>Zbog visokog sadržaja C i legirajućih elemenata zakaljivi na vazduhu</a:t>
            </a:r>
            <a:r>
              <a:rPr lang="en-US" dirty="0"/>
              <a:t>-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opasno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!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/>
              <a:t>Teško zavarljivi zbog prslina </a:t>
            </a:r>
            <a:r>
              <a:rPr lang="en-US" dirty="0"/>
              <a:t>u </a:t>
            </a:r>
            <a:r>
              <a:rPr lang="sr-Latn-CS" dirty="0"/>
              <a:t>ZUT-u (krti martenzit</a:t>
            </a:r>
            <a:r>
              <a:rPr lang="en-US" dirty="0"/>
              <a:t>)</a:t>
            </a:r>
            <a:r>
              <a:rPr lang="sr-Latn-CS" dirty="0"/>
              <a:t>.</a:t>
            </a:r>
          </a:p>
          <a:p>
            <a:r>
              <a:rPr lang="sr-Latn-CS" dirty="0"/>
              <a:t>Omogućavanje zavarivanja/navarivanja: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Predgrevanje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Izbor dodatnog materijala</a:t>
            </a:r>
          </a:p>
          <a:p>
            <a:pPr marL="514350" indent="-514350">
              <a:buAutoNum type="arabicPeriod"/>
            </a:pPr>
            <a:r>
              <a:rPr lang="sr-Latn-CS" dirty="0"/>
              <a:t>Legiranje šava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Naknadna</a:t>
            </a:r>
            <a:r>
              <a:rPr lang="en-US" dirty="0"/>
              <a:t> </a:t>
            </a:r>
            <a:r>
              <a:rPr lang="en-US" dirty="0" err="1"/>
              <a:t>termička</a:t>
            </a:r>
            <a:r>
              <a:rPr lang="en-US" dirty="0"/>
              <a:t> </a:t>
            </a:r>
            <a:r>
              <a:rPr lang="en-US" dirty="0" err="1"/>
              <a:t>obrada</a:t>
            </a: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Predgrevanje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Predgrevanje je obavezno, zbog smanjenja brzine hlađenja.</a:t>
            </a:r>
          </a:p>
          <a:p>
            <a:endParaRPr lang="sr-Latn-CS" dirty="0"/>
          </a:p>
          <a:p>
            <a:r>
              <a:rPr lang="sr-Latn-CS" dirty="0"/>
              <a:t>Preporučuje se temperatura od 250</a:t>
            </a:r>
            <a:r>
              <a:rPr lang="en-US" dirty="0"/>
              <a:t>-450</a:t>
            </a:r>
            <a:r>
              <a:rPr lang="sr-Latn-CS" baseline="30000" dirty="0"/>
              <a:t>o</a:t>
            </a:r>
            <a:r>
              <a:rPr lang="sr-Latn-CS" dirty="0"/>
              <a:t>C, u zavisnosti od %Cr.</a:t>
            </a:r>
            <a:r>
              <a:rPr lang="en-US" dirty="0"/>
              <a:t>  </a:t>
            </a:r>
            <a:r>
              <a:rPr lang="sr-Latn-CS" dirty="0"/>
              <a:t>Što je %Cr veći, potrebna je viša temperatura predgrevanja.</a:t>
            </a:r>
          </a:p>
          <a:p>
            <a:endParaRPr lang="sr-Latn-CS" dirty="0"/>
          </a:p>
          <a:p>
            <a:r>
              <a:rPr lang="sr-Latn-CS" dirty="0"/>
              <a:t>Bolje je primeniti višu temperaturu predgrevanja nego previše nisku.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Legiranje šava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Legiranje šava se ostvaruje dodavanjem Ti preko specijalne obloge elektrode.</a:t>
            </a:r>
          </a:p>
          <a:p>
            <a:endParaRPr lang="sr-Latn-CS" dirty="0"/>
          </a:p>
          <a:p>
            <a:r>
              <a:rPr lang="sr-Latn-CS" dirty="0"/>
              <a:t>Dodavanje Ti u šav dolazi do usitnjavanja mikrostrukture i sprečavanja nastanka krtih stubastih kristala sklonih segregaciji u centralnoj osi šava.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Izbor dodatnog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Zavisi od toga da li se radi o više ili manje odgovornoj konstrukciji.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a) Ista svojstva šava i osnovnog materijala (više odgovorne konstrukcije)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b) Šav i osnovni materijal nemaju ista svojstva (manje odgovorne konstrukcije)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1517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Tehnologija spajanja savremenih materijala </vt:lpstr>
      <vt:lpstr>Zavarljivost visokolegiranih (nerđajućih) čelika</vt:lpstr>
      <vt:lpstr>PowerPoint Presentation</vt:lpstr>
      <vt:lpstr>PowerPoint Presentation</vt:lpstr>
      <vt:lpstr>Zavarljivost martenzitnih nerđajućih čelika</vt:lpstr>
      <vt:lpstr>PowerPoint Presentation</vt:lpstr>
      <vt:lpstr>Predgrevanje</vt:lpstr>
      <vt:lpstr>Legiranje šava</vt:lpstr>
      <vt:lpstr>Izbor dodatnog materijala</vt:lpstr>
      <vt:lpstr>a) Ista svojstva šava i osnovnog materijala</vt:lpstr>
      <vt:lpstr>b) Šav i osnovni materijal nemaju ista svojstva</vt:lpstr>
      <vt:lpstr>Zavarljivost feritnih nerđajućih čelika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Zavarljivost austenitnih nerđajućih čelika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134</cp:revision>
  <dcterms:created xsi:type="dcterms:W3CDTF">2015-08-03T17:45:04Z</dcterms:created>
  <dcterms:modified xsi:type="dcterms:W3CDTF">2016-10-19T16:20:58Z</dcterms:modified>
</cp:coreProperties>
</file>